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7"/>
  </p:notesMasterIdLst>
  <p:sldIdLst>
    <p:sldId id="256" r:id="rId2"/>
    <p:sldId id="463" r:id="rId3"/>
    <p:sldId id="518" r:id="rId4"/>
    <p:sldId id="522" r:id="rId5"/>
    <p:sldId id="519" r:id="rId6"/>
    <p:sldId id="520" r:id="rId7"/>
    <p:sldId id="508" r:id="rId8"/>
    <p:sldId id="509" r:id="rId9"/>
    <p:sldId id="521" r:id="rId10"/>
    <p:sldId id="477" r:id="rId11"/>
    <p:sldId id="399" r:id="rId12"/>
    <p:sldId id="409" r:id="rId13"/>
    <p:sldId id="481" r:id="rId14"/>
    <p:sldId id="482" r:id="rId15"/>
    <p:sldId id="50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80" d="100"/>
          <a:sy n="80" d="100"/>
        </p:scale>
        <p:origin x="11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2.png"/><Relationship Id="rId4" Type="http://schemas.openxmlformats.org/officeDocument/2006/relationships/image" Target="../media/image17.tiff"/><Relationship Id="rId9" Type="http://schemas.openxmlformats.org/officeDocument/2006/relationships/hyperlink" Target="https://anubhavtrainings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ui5.hana.ondemand.com/1.34.9/docs/guide/831039835e7c4da3a8a0b49567573afe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8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Resource Model.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Steps to create a Resource Model.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Formatter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How to create a formatter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Base controller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How to create a base controller.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Resource Model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build software for international audience, we cannot just hardcode every screen element in English, if it requires multi-lingual support, we need to add resource model.</a:t>
            </a:r>
          </a:p>
          <a:p>
            <a:pPr algn="just"/>
            <a:r>
              <a:rPr lang="en-US" dirty="0"/>
              <a:t>i18n </a:t>
            </a:r>
            <a:r>
              <a:rPr lang="en-US" dirty="0">
                <a:sym typeface="Wingdings" panose="05000000000000000000" pitchFamily="2" charset="2"/>
              </a:rPr>
              <a:t> Internationalization : Make the app available for international usage, which means supporting multiple languages.</a:t>
            </a:r>
          </a:p>
          <a:p>
            <a:pPr algn="just"/>
            <a:r>
              <a:rPr lang="en-US" dirty="0"/>
              <a:t>There are 2 job roles in the process: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3AAEFAD0-4A89-492B-B0A9-975D4BB60BAA}"/>
              </a:ext>
            </a:extLst>
          </p:cNvPr>
          <p:cNvSpPr/>
          <p:nvPr/>
        </p:nvSpPr>
        <p:spPr>
          <a:xfrm>
            <a:off x="2932092" y="2408040"/>
            <a:ext cx="1022431" cy="86409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9294447D-FFD7-4C0E-94E6-77B1206DEE54}"/>
              </a:ext>
            </a:extLst>
          </p:cNvPr>
          <p:cNvSpPr/>
          <p:nvPr/>
        </p:nvSpPr>
        <p:spPr>
          <a:xfrm>
            <a:off x="8302325" y="2423429"/>
            <a:ext cx="1022431" cy="864096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A17B7AFC-E7CC-4290-B6AB-4A43FCFA47E4}"/>
              </a:ext>
            </a:extLst>
          </p:cNvPr>
          <p:cNvSpPr txBox="1"/>
          <p:nvPr/>
        </p:nvSpPr>
        <p:spPr>
          <a:xfrm>
            <a:off x="1348276" y="267081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UI5 Consultant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8D4C4BB6-61DF-4491-94E8-A9D5DFDD9EC6}"/>
              </a:ext>
            </a:extLst>
          </p:cNvPr>
          <p:cNvSpPr txBox="1"/>
          <p:nvPr/>
        </p:nvSpPr>
        <p:spPr>
          <a:xfrm>
            <a:off x="9431358" y="269080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Language Expert KM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62D65-3A12-4CA0-A625-133455A42F79}"/>
              </a:ext>
            </a:extLst>
          </p:cNvPr>
          <p:cNvSpPr/>
          <p:nvPr/>
        </p:nvSpPr>
        <p:spPr>
          <a:xfrm>
            <a:off x="6653301" y="3700757"/>
            <a:ext cx="432048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Translate the texts to provide support in multiple languages</a:t>
            </a:r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FD52B493-5CBA-4137-97AE-063AC4739D73}"/>
              </a:ext>
            </a:extLst>
          </p:cNvPr>
          <p:cNvSpPr/>
          <p:nvPr/>
        </p:nvSpPr>
        <p:spPr>
          <a:xfrm>
            <a:off x="1448535" y="4843305"/>
            <a:ext cx="4121766" cy="1248064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I18n.properties</a:t>
            </a:r>
          </a:p>
          <a:p>
            <a:pPr algn="ctr"/>
            <a:r>
              <a:rPr lang="en-US" sz="1800" dirty="0"/>
              <a:t>TEXTS</a:t>
            </a:r>
          </a:p>
        </p:txBody>
      </p:sp>
      <p:sp>
        <p:nvSpPr>
          <p:cNvPr id="15" name="Flowchart: Multidocument 14">
            <a:extLst>
              <a:ext uri="{FF2B5EF4-FFF2-40B4-BE49-F238E27FC236}">
                <a16:creationId xmlns:a16="http://schemas.microsoft.com/office/drawing/2014/main" id="{EC8F7706-FDA4-40D2-9625-1F5ECCED6010}"/>
              </a:ext>
            </a:extLst>
          </p:cNvPr>
          <p:cNvSpPr/>
          <p:nvPr/>
        </p:nvSpPr>
        <p:spPr>
          <a:xfrm>
            <a:off x="7733421" y="5013933"/>
            <a:ext cx="1872208" cy="1224136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Language specific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84CE19-2DC2-420A-B7A0-44F75A856B1A}"/>
              </a:ext>
            </a:extLst>
          </p:cNvPr>
          <p:cNvSpPr/>
          <p:nvPr/>
        </p:nvSpPr>
        <p:spPr>
          <a:xfrm>
            <a:off x="7823663" y="3259723"/>
            <a:ext cx="185005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?sap-</a:t>
            </a:r>
            <a:r>
              <a:rPr lang="en-US" sz="1600" dirty="0" err="1"/>
              <a:t>ui</a:t>
            </a:r>
            <a:r>
              <a:rPr lang="en-US" sz="1600" dirty="0"/>
              <a:t>-language=hi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625DCB-84E5-4EBC-B453-C21FBE4F9785}"/>
              </a:ext>
            </a:extLst>
          </p:cNvPr>
          <p:cNvSpPr/>
          <p:nvPr/>
        </p:nvSpPr>
        <p:spPr>
          <a:xfrm>
            <a:off x="1259859" y="3800475"/>
            <a:ext cx="438846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 the model to provide support for internationalization</a:t>
            </a:r>
          </a:p>
        </p:txBody>
      </p:sp>
    </p:spTree>
    <p:extLst>
      <p:ext uri="{BB962C8B-B14F-4D97-AF65-F5344CB8AC3E}">
        <p14:creationId xmlns:p14="http://schemas.microsoft.com/office/powerpoint/2010/main" val="49369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Resource Model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dirty="0"/>
              <a:t>Create resource bundle which includes label field </a:t>
            </a:r>
          </a:p>
          <a:p>
            <a:pPr marL="457200" indent="-457200" algn="just">
              <a:buAutoNum type="arabicPeriod"/>
            </a:pPr>
            <a:r>
              <a:rPr lang="en-US" dirty="0"/>
              <a:t>Create a folder i18n and inside this folder the file named i18n.properties for default labels.</a:t>
            </a:r>
          </a:p>
          <a:p>
            <a:pPr marL="457200" indent="-457200" algn="just">
              <a:buAutoNum type="arabicPeriod"/>
            </a:pPr>
            <a:r>
              <a:rPr lang="en-US" dirty="0"/>
              <a:t>And i18n_langcode.properties for different languages</a:t>
            </a:r>
          </a:p>
          <a:p>
            <a:pPr marL="457200" indent="-457200" algn="just">
              <a:buAutoNum type="arabicPeriod"/>
            </a:pPr>
            <a:r>
              <a:rPr lang="en-US" dirty="0"/>
              <a:t>Set The model</a:t>
            </a:r>
          </a:p>
          <a:p>
            <a:pPr marL="457200" indent="-457200" algn="just">
              <a:buAutoNum type="arabicPeriod"/>
            </a:pPr>
            <a:r>
              <a:rPr lang="en-US" dirty="0"/>
              <a:t>For more information about i18n you check the link</a:t>
            </a:r>
          </a:p>
          <a:p>
            <a:pPr lvl="1" algn="just"/>
            <a:r>
              <a:rPr lang="en-US" dirty="0">
                <a:hlinkClick r:id="rId3"/>
              </a:rPr>
              <a:t>https://openui5.hana.ondemand.com/1.34.9/docs/guide/831039835e7c4da3a8a0b49567573afe.html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We can change the language of the app by adding </a:t>
            </a:r>
            <a:r>
              <a:rPr lang="en-US" b="1" dirty="0"/>
              <a:t>?sap-language=language_code </a:t>
            </a:r>
            <a:r>
              <a:rPr lang="en-US" dirty="0"/>
              <a:t>at the end of the URL of the app. Example for Hindi we will write </a:t>
            </a:r>
            <a:r>
              <a:rPr lang="en-US" b="1" dirty="0"/>
              <a:t>?sap-language=hi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E10C32A-9E38-42A6-9580-E33B504FF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534" y="3428999"/>
            <a:ext cx="7982201" cy="277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58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5CA5FAF-6DF3-4CBB-BAAC-7EB2207F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12" y="1998980"/>
            <a:ext cx="596265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Hands-on: Resource Model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In this exercise we will see how the language of an app is changed using the i18n file.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We have to create a folder ‘</a:t>
            </a:r>
            <a:r>
              <a:rPr lang="en-US" b="1" dirty="0"/>
              <a:t>i18n’</a:t>
            </a:r>
            <a:r>
              <a:rPr lang="en-US" dirty="0"/>
              <a:t> in webapps folder and in the folder, we have to add files named ‘</a:t>
            </a:r>
            <a:r>
              <a:rPr lang="en-US" b="1" dirty="0"/>
              <a:t>i18n.properties’ </a:t>
            </a:r>
            <a:r>
              <a:rPr lang="en-US" dirty="0"/>
              <a:t>and one another file named according to the language we want. For example:- for Hindi language the file is named as ‘</a:t>
            </a:r>
            <a:r>
              <a:rPr lang="en-US" b="1" dirty="0"/>
              <a:t>i18n_hi.properties.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Exercise Code:-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Main.view.xml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Main.controller.js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model.js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i18n.properties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i18n_hi.properties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7827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Formatter in SAP UI5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b="1" i="0" dirty="0">
                <a:effectLst/>
              </a:rPr>
              <a:t>Formatters</a:t>
            </a:r>
            <a:r>
              <a:rPr lang="en-US" b="0" i="0" dirty="0">
                <a:effectLst/>
              </a:rPr>
              <a:t> are used to define the formatting of data on the UI while data types work in both directions: they format the data on the UI and parse and validate user input that is entered.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b="1" dirty="0"/>
              <a:t>Formatter</a:t>
            </a:r>
            <a:r>
              <a:rPr lang="en-US" dirty="0"/>
              <a:t> is a function; This function gets called JUST Before the binding takes place with the view.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Formatter file is placed in a folder in webapp folder, and the file can be named anything with the </a:t>
            </a:r>
            <a:r>
              <a:rPr lang="en-US" b="1" dirty="0"/>
              <a:t>.</a:t>
            </a:r>
            <a:r>
              <a:rPr lang="en-US" b="1" dirty="0" err="1"/>
              <a:t>js</a:t>
            </a:r>
            <a:r>
              <a:rPr lang="en-US" b="1" dirty="0"/>
              <a:t> </a:t>
            </a:r>
            <a:r>
              <a:rPr lang="en-US" dirty="0"/>
              <a:t>extension.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13B1974-33E7-42DA-AF6D-5285B3E6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72" y="2465509"/>
            <a:ext cx="6931255" cy="279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305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How to create a formatter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a formatter first create a </a:t>
            </a:r>
            <a:r>
              <a:rPr lang="en-US" b="1" dirty="0"/>
              <a:t>utils or util </a:t>
            </a:r>
            <a:r>
              <a:rPr lang="en-US" dirty="0"/>
              <a:t>folder inside the webapp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create a file lifesaver.js inside the util folder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the file (lifeSaver.js) create the function(</a:t>
            </a:r>
            <a:r>
              <a:rPr lang="en-US" dirty="0" err="1"/>
              <a:t>convertUC</a:t>
            </a:r>
            <a:r>
              <a:rPr lang="en-US" dirty="0"/>
              <a:t>)  for formatting.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creating this function , inside the controller include it as a dependency and create a global variable at controller level which is accessible in the current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 bind the formatter inside the view by using the second property binding syntax.</a:t>
            </a:r>
          </a:p>
          <a:p>
            <a:r>
              <a:rPr lang="en-US" dirty="0"/>
              <a:t>    {</a:t>
            </a:r>
            <a:r>
              <a:rPr lang="en-US" dirty="0">
                <a:highlight>
                  <a:srgbClr val="FFFF00"/>
                </a:highlight>
              </a:rPr>
              <a:t>path: ‘ ’ , formatter : ‘</a:t>
            </a:r>
            <a:r>
              <a:rPr lang="en-US" b="1" dirty="0">
                <a:highlight>
                  <a:srgbClr val="FFFF00"/>
                </a:highlight>
              </a:rPr>
              <a:t>.</a:t>
            </a:r>
            <a:r>
              <a:rPr lang="en-US" b="1" dirty="0" err="1">
                <a:highlight>
                  <a:srgbClr val="FFFF00"/>
                </a:highlight>
              </a:rPr>
              <a:t>formatter.formatterFunction</a:t>
            </a:r>
            <a:r>
              <a:rPr lang="en-US" b="1" dirty="0"/>
              <a:t>’</a:t>
            </a:r>
            <a:r>
              <a:rPr lang="en-US" dirty="0"/>
              <a:t>}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174379-7F60-4392-BF1F-AC88684D5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0" y="1414460"/>
            <a:ext cx="2171700" cy="130492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AB0FF5-1D32-4964-964B-B22707FE2D70}"/>
              </a:ext>
            </a:extLst>
          </p:cNvPr>
          <p:cNvCxnSpPr/>
          <p:nvPr/>
        </p:nvCxnSpPr>
        <p:spPr>
          <a:xfrm flipH="1">
            <a:off x="4324350" y="1699232"/>
            <a:ext cx="1409700" cy="7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A069FB-10DA-4D15-8722-ED0AADE08A72}"/>
              </a:ext>
            </a:extLst>
          </p:cNvPr>
          <p:cNvSpPr txBox="1"/>
          <p:nvPr/>
        </p:nvSpPr>
        <p:spPr>
          <a:xfrm>
            <a:off x="5433263" y="1545342"/>
            <a:ext cx="1609725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Formatter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A5D5D5-5875-43AA-94E1-CF2C811B8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3639526"/>
            <a:ext cx="3814013" cy="19033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5F683DE-1A2B-4A63-BBF8-9314F99795B9}"/>
              </a:ext>
            </a:extLst>
          </p:cNvPr>
          <p:cNvSpPr txBox="1"/>
          <p:nvPr/>
        </p:nvSpPr>
        <p:spPr>
          <a:xfrm>
            <a:off x="680291" y="6189848"/>
            <a:ext cx="234314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The first dot represent that the it is in the controller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67161F4-7071-40EB-9AD5-9DE5443E0533}"/>
              </a:ext>
            </a:extLst>
          </p:cNvPr>
          <p:cNvCxnSpPr>
            <a:cxnSpLocks/>
          </p:cNvCxnSpPr>
          <p:nvPr/>
        </p:nvCxnSpPr>
        <p:spPr>
          <a:xfrm flipV="1">
            <a:off x="2743200" y="6000750"/>
            <a:ext cx="0" cy="229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5096B5A-CBDC-4231-9383-08A5EF0C4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094" y="6188671"/>
            <a:ext cx="4640982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89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How to create formatter continue….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we there are two fields bind in one </a:t>
            </a:r>
          </a:p>
          <a:p>
            <a:r>
              <a:rPr lang="en-US" dirty="0"/>
              <a:t>     for </a:t>
            </a:r>
            <a:r>
              <a:rPr lang="en-US" dirty="0" err="1"/>
              <a:t>e.g</a:t>
            </a:r>
            <a:r>
              <a:rPr lang="en-US" dirty="0"/>
              <a:t>: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 we have to bind in a little different format and the format will be </a:t>
            </a:r>
          </a:p>
          <a:p>
            <a:r>
              <a:rPr lang="en-US" dirty="0"/>
              <a:t>     </a:t>
            </a:r>
            <a:r>
              <a:rPr lang="en-US" dirty="0">
                <a:highlight>
                  <a:srgbClr val="00FFFF"/>
                </a:highlight>
              </a:rPr>
              <a:t>“{  parts : [{path : ‘</a:t>
            </a:r>
            <a:r>
              <a:rPr lang="en-US" b="1" dirty="0">
                <a:highlight>
                  <a:srgbClr val="00FFFF"/>
                </a:highlight>
              </a:rPr>
              <a:t>salary’</a:t>
            </a:r>
            <a:r>
              <a:rPr lang="en-US" dirty="0">
                <a:highlight>
                  <a:srgbClr val="00FFFF"/>
                </a:highlight>
              </a:rPr>
              <a:t>},{path : ‘</a:t>
            </a:r>
            <a:r>
              <a:rPr lang="en-US" b="1" dirty="0">
                <a:highlight>
                  <a:srgbClr val="00FFFF"/>
                </a:highlight>
              </a:rPr>
              <a:t>currency’</a:t>
            </a:r>
            <a:r>
              <a:rPr lang="en-US" dirty="0">
                <a:highlight>
                  <a:srgbClr val="00FFFF"/>
                </a:highlight>
              </a:rPr>
              <a:t>}] , formatter : </a:t>
            </a:r>
            <a:r>
              <a:rPr lang="en-US" b="1" dirty="0">
                <a:highlight>
                  <a:srgbClr val="00FFFF"/>
                </a:highlight>
              </a:rPr>
              <a:t>'</a:t>
            </a:r>
            <a:r>
              <a:rPr lang="en-US" b="1" dirty="0" err="1">
                <a:highlight>
                  <a:srgbClr val="00FFFF"/>
                </a:highlight>
              </a:rPr>
              <a:t>formatter.formatterfunction</a:t>
            </a:r>
            <a:r>
              <a:rPr lang="en-US" b="1" dirty="0">
                <a:highlight>
                  <a:srgbClr val="00FFFF"/>
                </a:highlight>
              </a:rPr>
              <a:t>’</a:t>
            </a:r>
            <a:r>
              <a:rPr lang="en-US" dirty="0">
                <a:highlight>
                  <a:srgbClr val="00FFFF"/>
                </a:highlight>
              </a:rPr>
              <a:t> }” 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88E42-25DD-4866-8CC6-B854AB883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347" y="1204887"/>
            <a:ext cx="2491956" cy="213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F9BEA1-646A-417D-B249-1C532C59B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646" y="2522153"/>
            <a:ext cx="4595258" cy="15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44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8980EE44-6D00-443E-A626-D1BF7095F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787" y="1610802"/>
            <a:ext cx="5214449" cy="430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Hand-on: Formatter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⁻"/>
            </a:pPr>
            <a:r>
              <a:rPr lang="en-US" dirty="0"/>
              <a:t>Create a formatter to format the employee name in table to uppercase .</a:t>
            </a:r>
          </a:p>
          <a:p>
            <a:pPr marL="285750" indent="-285750">
              <a:buFont typeface="Calibri" panose="020F0502020204030204" pitchFamily="34" charset="0"/>
              <a:buChar char="⁻"/>
            </a:pPr>
            <a:r>
              <a:rPr lang="en-US" dirty="0"/>
              <a:t>Format the Salary and currency of the employee in the table using formatter.</a:t>
            </a:r>
          </a:p>
          <a:p>
            <a:r>
              <a:rPr lang="en-US" dirty="0"/>
              <a:t>     By following the steps discussed in the previous slides.</a:t>
            </a:r>
          </a:p>
          <a:p>
            <a:endParaRPr lang="en-US" dirty="0"/>
          </a:p>
          <a:p>
            <a:r>
              <a:rPr lang="en-US" dirty="0"/>
              <a:t>Code link:</a:t>
            </a:r>
          </a:p>
          <a:p>
            <a:r>
              <a:rPr lang="en-US" dirty="0"/>
              <a:t>Main.view.xml</a:t>
            </a:r>
          </a:p>
          <a:p>
            <a:r>
              <a:rPr lang="en-US" dirty="0"/>
              <a:t>Main.controller.js</a:t>
            </a:r>
          </a:p>
          <a:p>
            <a:r>
              <a:rPr lang="en-US" dirty="0"/>
              <a:t>lifeSaver.js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729168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23107</TotalTime>
  <Words>800</Words>
  <Application>Microsoft Office PowerPoint</Application>
  <PresentationFormat>Widescreen</PresentationFormat>
  <Paragraphs>118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Siddhant</cp:lastModifiedBy>
  <cp:revision>746</cp:revision>
  <dcterms:created xsi:type="dcterms:W3CDTF">2016-07-10T03:33:26Z</dcterms:created>
  <dcterms:modified xsi:type="dcterms:W3CDTF">2022-03-09T12:17:41Z</dcterms:modified>
</cp:coreProperties>
</file>